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64" r:id="rId4"/>
    <p:sldId id="258" r:id="rId5"/>
    <p:sldId id="259" r:id="rId6"/>
    <p:sldId id="260" r:id="rId7"/>
    <p:sldId id="261" r:id="rId8"/>
    <p:sldId id="263" r:id="rId9"/>
    <p:sldId id="268" r:id="rId10"/>
    <p:sldId id="269" r:id="rId11"/>
    <p:sldId id="270" r:id="rId12"/>
    <p:sldId id="271" r:id="rId13"/>
    <p:sldId id="265" r:id="rId14"/>
    <p:sldId id="266" r:id="rId15"/>
    <p:sldId id="267" r:id="rId16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00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60"/>
  </p:normalViewPr>
  <p:slideViewPr>
    <p:cSldViewPr>
      <p:cViewPr varScale="1">
        <p:scale>
          <a:sx n="104" d="100"/>
          <a:sy n="104" d="100"/>
        </p:scale>
        <p:origin x="-18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4F4B7-7FB5-4947-9524-E460680B04DB}" type="datetimeFigureOut">
              <a:rPr lang="es-ES" smtClean="0"/>
              <a:pPr/>
              <a:t>26/05/2010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272A6-7B8E-448E-B18E-129EC360D7E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4F4B7-7FB5-4947-9524-E460680B04DB}" type="datetimeFigureOut">
              <a:rPr lang="es-ES" smtClean="0"/>
              <a:pPr/>
              <a:t>26/05/2010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272A6-7B8E-448E-B18E-129EC360D7E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4F4B7-7FB5-4947-9524-E460680B04DB}" type="datetimeFigureOut">
              <a:rPr lang="es-ES" smtClean="0"/>
              <a:pPr/>
              <a:t>26/05/2010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272A6-7B8E-448E-B18E-129EC360D7E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4F4B7-7FB5-4947-9524-E460680B04DB}" type="datetimeFigureOut">
              <a:rPr lang="es-ES" smtClean="0"/>
              <a:pPr/>
              <a:t>26/05/2010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272A6-7B8E-448E-B18E-129EC360D7E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4F4B7-7FB5-4947-9524-E460680B04DB}" type="datetimeFigureOut">
              <a:rPr lang="es-ES" smtClean="0"/>
              <a:pPr/>
              <a:t>26/05/2010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272A6-7B8E-448E-B18E-129EC360D7E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4F4B7-7FB5-4947-9524-E460680B04DB}" type="datetimeFigureOut">
              <a:rPr lang="es-ES" smtClean="0"/>
              <a:pPr/>
              <a:t>26/05/2010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272A6-7B8E-448E-B18E-129EC360D7E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4F4B7-7FB5-4947-9524-E460680B04DB}" type="datetimeFigureOut">
              <a:rPr lang="es-ES" smtClean="0"/>
              <a:pPr/>
              <a:t>26/05/2010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272A6-7B8E-448E-B18E-129EC360D7E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4F4B7-7FB5-4947-9524-E460680B04DB}" type="datetimeFigureOut">
              <a:rPr lang="es-ES" smtClean="0"/>
              <a:pPr/>
              <a:t>26/05/2010</a:t>
            </a:fld>
            <a:endParaRPr lang="es-ES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2272A6-7B8E-448E-B18E-129EC360D7E2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9" name="8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4F4B7-7FB5-4947-9524-E460680B04DB}" type="datetimeFigureOut">
              <a:rPr lang="es-ES" smtClean="0"/>
              <a:pPr/>
              <a:t>26/05/2010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272A6-7B8E-448E-B18E-129EC360D7E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4F4B7-7FB5-4947-9524-E460680B04DB}" type="datetimeFigureOut">
              <a:rPr lang="es-ES" smtClean="0"/>
              <a:pPr/>
              <a:t>26/05/2010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0C2272A6-7B8E-448E-B18E-129EC360D7E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64C4F4B7-7FB5-4947-9524-E460680B04DB}" type="datetimeFigureOut">
              <a:rPr lang="es-ES" smtClean="0"/>
              <a:pPr/>
              <a:t>26/05/2010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272A6-7B8E-448E-B18E-129EC360D7E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Forma libre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Forma libre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4C4F4B7-7FB5-4947-9524-E460680B04DB}" type="datetimeFigureOut">
              <a:rPr lang="es-ES" smtClean="0"/>
              <a:pPr/>
              <a:t>26/05/2010</a:t>
            </a:fld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0C2272A6-7B8E-448E-B18E-129EC360D7E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es.mimi.hu/jardineria/brote.html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es.mimi.hu/jardineria/herbacea.html" TargetMode="External"/><Relationship Id="rId4" Type="http://schemas.openxmlformats.org/officeDocument/2006/relationships/hyperlink" Target="http://es.mimi.hu/jardineria/tallo.html" TargetMode="Externa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es.wikipedia.org/wiki/Hoja" TargetMode="External"/><Relationship Id="rId3" Type="http://schemas.openxmlformats.org/officeDocument/2006/relationships/hyperlink" Target="http://es.wikipedia.org/wiki/Tallo" TargetMode="External"/><Relationship Id="rId7" Type="http://schemas.openxmlformats.org/officeDocument/2006/relationships/hyperlink" Target="http://es.wikipedia.org/w/index.php?title=Epic%C3%B3tilo&amp;action=edit&amp;redlink=1" TargetMode="External"/><Relationship Id="rId2" Type="http://schemas.openxmlformats.org/officeDocument/2006/relationships/hyperlink" Target="http://es.wikipedia.org/wiki/Bot%C3%A1nica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es.wikipedia.org/wiki/Cotiledon" TargetMode="External"/><Relationship Id="rId5" Type="http://schemas.openxmlformats.org/officeDocument/2006/relationships/hyperlink" Target="http://es.wikipedia.org/wiki/Hipoc%C3%B3tilo" TargetMode="External"/><Relationship Id="rId4" Type="http://schemas.openxmlformats.org/officeDocument/2006/relationships/hyperlink" Target="http://es.wikipedia.org/wiki/Nudo_(bot%C3%A1nica)" TargetMode="External"/><Relationship Id="rId9" Type="http://schemas.openxmlformats.org/officeDocument/2006/relationships/hyperlink" Target="http://es.wikipedia.org/wiki/Yema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es.wikipedia.org/wiki/Variabilidad_gen%C3%A9tica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es.wikipedia.org/wiki/Selecci%C3%B3n_natural" TargetMode="External"/><Relationship Id="rId4" Type="http://schemas.openxmlformats.org/officeDocument/2006/relationships/hyperlink" Target="http://es.wikipedia.org/wiki/Genotipo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357158" y="1000108"/>
            <a:ext cx="6480048" cy="2301240"/>
          </a:xfrm>
        </p:spPr>
        <p:txBody>
          <a:bodyPr/>
          <a:lstStyle/>
          <a:p>
            <a:r>
              <a:rPr lang="es-ES" dirty="0" smtClean="0">
                <a:latin typeface="Harrington" pitchFamily="82" charset="0"/>
              </a:rPr>
              <a:t>Multiplicación Vegetativa:</a:t>
            </a:r>
            <a:endParaRPr lang="es-ES" dirty="0">
              <a:latin typeface="Harrington" pitchFamily="82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714480" y="3357562"/>
            <a:ext cx="4429156" cy="2038352"/>
          </a:xfrm>
        </p:spPr>
        <p:txBody>
          <a:bodyPr>
            <a:noAutofit/>
          </a:bodyPr>
          <a:lstStyle/>
          <a:p>
            <a:r>
              <a:rPr lang="es-ES" sz="2800" dirty="0" smtClean="0">
                <a:latin typeface="Brush Script MT" pitchFamily="66" charset="0"/>
              </a:rPr>
              <a:t>Presentado por:</a:t>
            </a:r>
          </a:p>
          <a:p>
            <a:pPr marL="514350" indent="-514350"/>
            <a:r>
              <a:rPr lang="es-ES" sz="2800" dirty="0" smtClean="0">
                <a:latin typeface="Brush Script MT" pitchFamily="66" charset="0"/>
              </a:rPr>
              <a:t>Judith</a:t>
            </a:r>
          </a:p>
          <a:p>
            <a:r>
              <a:rPr lang="es-ES" sz="2800" dirty="0" smtClean="0">
                <a:latin typeface="Brush Script MT" pitchFamily="66" charset="0"/>
              </a:rPr>
              <a:t>Aitor </a:t>
            </a:r>
          </a:p>
          <a:p>
            <a:r>
              <a:rPr lang="es-ES" sz="2800" dirty="0" smtClean="0">
                <a:latin typeface="Brush Script MT" pitchFamily="66" charset="0"/>
              </a:rPr>
              <a:t>Byron</a:t>
            </a:r>
            <a:endParaRPr lang="es-ES" sz="2800" dirty="0">
              <a:latin typeface="Brush Script MT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4.bp.blogspot.com/_65lnO_91IO4/STjVbrx7MFI/AAAAAAAAFo0/1p5f8Qc5ScA/s400/estolon+de+fres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928670"/>
            <a:ext cx="5643602" cy="4316964"/>
          </a:xfrm>
          <a:prstGeom prst="rect">
            <a:avLst/>
          </a:prstGeom>
          <a:noFill/>
        </p:spPr>
      </p:pic>
      <p:sp>
        <p:nvSpPr>
          <p:cNvPr id="3" name="2 Rectángulo"/>
          <p:cNvSpPr/>
          <p:nvPr/>
        </p:nvSpPr>
        <p:spPr>
          <a:xfrm>
            <a:off x="2571736" y="1214422"/>
            <a:ext cx="404895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4800" dirty="0" smtClean="0">
                <a:solidFill>
                  <a:srgbClr val="00B0F0"/>
                </a:solidFill>
              </a:rPr>
              <a:t>Estolón</a:t>
            </a:r>
            <a:endParaRPr lang="es-ES" sz="4800" dirty="0"/>
          </a:p>
        </p:txBody>
      </p:sp>
      <p:sp>
        <p:nvSpPr>
          <p:cNvPr id="4" name="3 Rectángulo"/>
          <p:cNvSpPr/>
          <p:nvPr/>
        </p:nvSpPr>
        <p:spPr>
          <a:xfrm>
            <a:off x="1500166" y="2428868"/>
            <a:ext cx="5572148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400" b="1" dirty="0" smtClean="0">
                <a:solidFill>
                  <a:srgbClr val="FFFF00"/>
                </a:solidFill>
              </a:rPr>
              <a:t>Estolón</a:t>
            </a:r>
            <a:r>
              <a:rPr lang="es-ES" sz="2400" dirty="0" smtClean="0">
                <a:solidFill>
                  <a:srgbClr val="FFFF00"/>
                </a:solidFill>
              </a:rPr>
              <a:t>. </a:t>
            </a:r>
            <a:r>
              <a:rPr lang="es-ES" sz="2400" dirty="0" smtClean="0">
                <a:solidFill>
                  <a:srgbClr val="FFFF00"/>
                </a:solidFill>
                <a:hlinkClick r:id="rId3"/>
              </a:rPr>
              <a:t>Brote</a:t>
            </a:r>
            <a:r>
              <a:rPr lang="es-ES" sz="2400" dirty="0" smtClean="0">
                <a:solidFill>
                  <a:srgbClr val="FFFF00"/>
                </a:solidFill>
              </a:rPr>
              <a:t> lateral, normalmente delgado, que nace en la base del </a:t>
            </a:r>
            <a:r>
              <a:rPr lang="es-ES" sz="2400" dirty="0" smtClean="0">
                <a:solidFill>
                  <a:srgbClr val="FFFF00"/>
                </a:solidFill>
                <a:hlinkClick r:id="rId4"/>
              </a:rPr>
              <a:t>tallo</a:t>
            </a:r>
            <a:r>
              <a:rPr lang="es-ES" sz="2400" dirty="0" smtClean="0">
                <a:solidFill>
                  <a:srgbClr val="FFFF00"/>
                </a:solidFill>
              </a:rPr>
              <a:t> de algunas plantas </a:t>
            </a:r>
            <a:r>
              <a:rPr lang="es-ES" sz="2400" dirty="0" smtClean="0">
                <a:solidFill>
                  <a:srgbClr val="FFFF00"/>
                </a:solidFill>
                <a:hlinkClick r:id="rId5"/>
              </a:rPr>
              <a:t>herbácea</a:t>
            </a:r>
            <a:r>
              <a:rPr lang="es-ES" sz="2400" dirty="0" smtClean="0">
                <a:solidFill>
                  <a:srgbClr val="FFFF00"/>
                </a:solidFill>
              </a:rPr>
              <a:t>s y que crece horizontalmente con respecto al nivel del suelo, de manera epigea o </a:t>
            </a:r>
            <a:r>
              <a:rPr lang="es-ES" sz="2400" dirty="0" smtClean="0">
                <a:solidFill>
                  <a:srgbClr val="FFFF00"/>
                </a:solidFill>
              </a:rPr>
              <a:t>subterránea. </a:t>
            </a:r>
            <a:r>
              <a:rPr lang="es-ES" sz="2400" dirty="0" smtClean="0">
                <a:solidFill>
                  <a:srgbClr val="FFFF00"/>
                </a:solidFill>
              </a:rPr>
              <a:t>Que produce estolones. Estoma. </a:t>
            </a:r>
            <a:r>
              <a:rPr lang="es-ES" dirty="0" smtClean="0">
                <a:solidFill>
                  <a:srgbClr val="FFFF00"/>
                </a:solidFill>
              </a:rPr>
              <a:t/>
            </a:r>
            <a:br>
              <a:rPr lang="es-ES" dirty="0" smtClean="0">
                <a:solidFill>
                  <a:srgbClr val="FFFF00"/>
                </a:solidFill>
              </a:rPr>
            </a:br>
            <a:endParaRPr lang="es-ES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rgbClr val="00B0F0"/>
                </a:solidFill>
              </a:rPr>
              <a:t>Entre-Nudo</a:t>
            </a:r>
            <a:endParaRPr lang="es-ES" dirty="0"/>
          </a:p>
        </p:txBody>
      </p:sp>
      <p:sp>
        <p:nvSpPr>
          <p:cNvPr id="3" name="2 Rectángulo"/>
          <p:cNvSpPr/>
          <p:nvPr/>
        </p:nvSpPr>
        <p:spPr>
          <a:xfrm>
            <a:off x="214282" y="1214422"/>
            <a:ext cx="664371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s-ES" dirty="0" smtClean="0">
                <a:solidFill>
                  <a:srgbClr val="FFFF00"/>
                </a:solidFill>
              </a:rPr>
              <a:t>En </a:t>
            </a:r>
            <a:r>
              <a:rPr lang="es-ES" dirty="0" smtClean="0">
                <a:solidFill>
                  <a:srgbClr val="FFFF00"/>
                </a:solidFill>
                <a:hlinkClick r:id="rId2"/>
              </a:rPr>
              <a:t>Botánica</a:t>
            </a:r>
            <a:r>
              <a:rPr lang="es-ES" dirty="0" smtClean="0">
                <a:solidFill>
                  <a:srgbClr val="FFFF00"/>
                </a:solidFill>
              </a:rPr>
              <a:t> el entrenudo es la parte del </a:t>
            </a:r>
            <a:r>
              <a:rPr lang="es-ES" dirty="0" smtClean="0">
                <a:solidFill>
                  <a:srgbClr val="FFFF00"/>
                </a:solidFill>
                <a:hlinkClick r:id="rId3"/>
              </a:rPr>
              <a:t>tallo</a:t>
            </a:r>
            <a:r>
              <a:rPr lang="es-ES" dirty="0" smtClean="0">
                <a:solidFill>
                  <a:srgbClr val="FFFF00"/>
                </a:solidFill>
              </a:rPr>
              <a:t> comprendida entre dos </a:t>
            </a:r>
            <a:r>
              <a:rPr lang="es-ES" dirty="0" smtClean="0">
                <a:solidFill>
                  <a:srgbClr val="FFFF00"/>
                </a:solidFill>
                <a:hlinkClick r:id="rId4"/>
              </a:rPr>
              <a:t>nudos</a:t>
            </a:r>
            <a:r>
              <a:rPr lang="es-ES" dirty="0" smtClean="0">
                <a:solidFill>
                  <a:srgbClr val="FFFF00"/>
                </a:solidFill>
              </a:rPr>
              <a:t>.</a:t>
            </a:r>
          </a:p>
          <a:p>
            <a:r>
              <a:rPr lang="es-ES" dirty="0" smtClean="0">
                <a:solidFill>
                  <a:srgbClr val="FFFF00"/>
                </a:solidFill>
              </a:rPr>
              <a:t>El primer entrenudo de la planta es el </a:t>
            </a:r>
            <a:r>
              <a:rPr lang="es-ES" dirty="0" smtClean="0">
                <a:solidFill>
                  <a:srgbClr val="FFFF00"/>
                </a:solidFill>
                <a:hlinkClick r:id="rId5"/>
              </a:rPr>
              <a:t>hipocotíleo</a:t>
            </a:r>
            <a:r>
              <a:rPr lang="es-ES" dirty="0" smtClean="0">
                <a:solidFill>
                  <a:srgbClr val="FFFF00"/>
                </a:solidFill>
              </a:rPr>
              <a:t>, </a:t>
            </a:r>
            <a:r>
              <a:rPr lang="es-ES" dirty="0" smtClean="0">
                <a:solidFill>
                  <a:srgbClr val="FFFF00"/>
                </a:solidFill>
              </a:rPr>
              <a:t>situado entre el cuello de la planta y los </a:t>
            </a:r>
            <a:r>
              <a:rPr lang="es-ES" dirty="0" smtClean="0">
                <a:solidFill>
                  <a:srgbClr val="FFFF00"/>
                </a:solidFill>
                <a:hlinkClick r:id="rId6"/>
              </a:rPr>
              <a:t>cotiledones</a:t>
            </a:r>
            <a:r>
              <a:rPr lang="es-ES" dirty="0" smtClean="0">
                <a:solidFill>
                  <a:srgbClr val="FFFF00"/>
                </a:solidFill>
              </a:rPr>
              <a:t>. Por encima de los cotiledones, se encuentra el segundo entrenudo, denominado </a:t>
            </a:r>
            <a:r>
              <a:rPr lang="es-ES" dirty="0" smtClean="0">
                <a:solidFill>
                  <a:srgbClr val="FFFF00"/>
                </a:solidFill>
                <a:hlinkClick r:id="rId7"/>
              </a:rPr>
              <a:t>empicótalo</a:t>
            </a:r>
            <a:r>
              <a:rPr lang="es-ES" dirty="0" smtClean="0">
                <a:solidFill>
                  <a:srgbClr val="FFFF00"/>
                </a:solidFill>
              </a:rPr>
              <a:t>. </a:t>
            </a:r>
            <a:r>
              <a:rPr lang="es-ES" dirty="0" smtClean="0">
                <a:solidFill>
                  <a:srgbClr val="FFFF00"/>
                </a:solidFill>
              </a:rPr>
              <a:t>En el </a:t>
            </a:r>
            <a:r>
              <a:rPr lang="es-ES" dirty="0" smtClean="0">
                <a:solidFill>
                  <a:srgbClr val="FFFF00"/>
                </a:solidFill>
              </a:rPr>
              <a:t>empicótalo </a:t>
            </a:r>
            <a:r>
              <a:rPr lang="es-ES" dirty="0" smtClean="0">
                <a:solidFill>
                  <a:srgbClr val="FFFF00"/>
                </a:solidFill>
              </a:rPr>
              <a:t>nacen las primeras hojas verdaderas de la planta; las que están en el segundo entrenudo y en todas las demás, llevan una yema axilar. La organización del sistema caulinar de las angiospermas es modular; es decir, es una agregación de unidades estructurales repetidas o módulos. La unidad estructural normal, el módulo típico, consta de un entrenudo, la </a:t>
            </a:r>
            <a:r>
              <a:rPr lang="es-ES" dirty="0" smtClean="0">
                <a:solidFill>
                  <a:srgbClr val="FFFF00"/>
                </a:solidFill>
                <a:hlinkClick r:id="rId8"/>
              </a:rPr>
              <a:t>hoja</a:t>
            </a:r>
            <a:r>
              <a:rPr lang="es-ES" dirty="0" smtClean="0">
                <a:solidFill>
                  <a:srgbClr val="FFFF00"/>
                </a:solidFill>
              </a:rPr>
              <a:t> y la </a:t>
            </a:r>
            <a:r>
              <a:rPr lang="es-ES" dirty="0" smtClean="0">
                <a:solidFill>
                  <a:srgbClr val="FFFF00"/>
                </a:solidFill>
                <a:hlinkClick r:id="rId9"/>
              </a:rPr>
              <a:t>yema</a:t>
            </a:r>
            <a:r>
              <a:rPr lang="es-ES" dirty="0" smtClean="0">
                <a:solidFill>
                  <a:srgbClr val="FFFF00"/>
                </a:solidFill>
              </a:rPr>
              <a:t> axilar.</a:t>
            </a:r>
            <a:endParaRPr lang="es-ES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rgbClr val="00B0F0"/>
                </a:solidFill>
              </a:rPr>
              <a:t>Estaca:</a:t>
            </a:r>
            <a:endParaRPr lang="es-ES" dirty="0"/>
          </a:p>
        </p:txBody>
      </p:sp>
      <p:sp>
        <p:nvSpPr>
          <p:cNvPr id="3" name="2 Rectángulo"/>
          <p:cNvSpPr/>
          <p:nvPr/>
        </p:nvSpPr>
        <p:spPr>
          <a:xfrm>
            <a:off x="428596" y="1357298"/>
            <a:ext cx="685804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" b="1" dirty="0" smtClean="0">
                <a:solidFill>
                  <a:srgbClr val="FFFF00"/>
                </a:solidFill>
              </a:rPr>
              <a:t>Esquejes o estacas de Plantas de interior</a:t>
            </a:r>
            <a:br>
              <a:rPr lang="es-ES" b="1" dirty="0" smtClean="0">
                <a:solidFill>
                  <a:srgbClr val="FFFF00"/>
                </a:solidFill>
              </a:rPr>
            </a:br>
            <a:r>
              <a:rPr lang="es-ES" dirty="0" smtClean="0">
                <a:solidFill>
                  <a:srgbClr val="FFFF00"/>
                </a:solidFill>
              </a:rPr>
              <a:t>Reproducción de Plantas de interior usando un esqueje o estaca</a:t>
            </a:r>
            <a:r>
              <a:rPr lang="es-ES" b="1" dirty="0" smtClean="0">
                <a:solidFill>
                  <a:srgbClr val="FFFF00"/>
                </a:solidFill>
              </a:rPr>
              <a:t/>
            </a:r>
            <a:br>
              <a:rPr lang="es-ES" b="1" dirty="0" smtClean="0">
                <a:solidFill>
                  <a:srgbClr val="FFFF00"/>
                </a:solidFill>
              </a:rPr>
            </a:br>
            <a:endParaRPr lang="es-ES" dirty="0" smtClean="0">
              <a:solidFill>
                <a:srgbClr val="FFFF00"/>
              </a:solidFill>
            </a:endParaRPr>
          </a:p>
          <a:p>
            <a:r>
              <a:rPr lang="es-ES" dirty="0" smtClean="0">
                <a:solidFill>
                  <a:srgbClr val="FFFF00"/>
                </a:solidFill>
              </a:rPr>
              <a:t/>
            </a:r>
            <a:br>
              <a:rPr lang="es-ES" dirty="0" smtClean="0">
                <a:solidFill>
                  <a:srgbClr val="FFFF00"/>
                </a:solidFill>
              </a:rPr>
            </a:br>
            <a:r>
              <a:rPr lang="es-ES" i="1" dirty="0" smtClean="0">
                <a:solidFill>
                  <a:srgbClr val="00B0F0"/>
                </a:solidFill>
              </a:rPr>
              <a:t>Esquejes</a:t>
            </a:r>
            <a:r>
              <a:rPr lang="es-ES" dirty="0" smtClean="0">
                <a:solidFill>
                  <a:srgbClr val="00B0F0"/>
                </a:solidFill>
              </a:rPr>
              <a:t> </a:t>
            </a:r>
          </a:p>
          <a:p>
            <a:pPr>
              <a:buFont typeface="Arial" pitchFamily="34" charset="0"/>
              <a:buChar char="•"/>
            </a:pPr>
            <a:r>
              <a:rPr lang="es-ES" dirty="0" smtClean="0">
                <a:solidFill>
                  <a:srgbClr val="FFFF00"/>
                </a:solidFill>
              </a:rPr>
              <a:t>El </a:t>
            </a:r>
            <a:r>
              <a:rPr lang="es-ES" dirty="0" smtClean="0">
                <a:solidFill>
                  <a:srgbClr val="FFFF00"/>
                </a:solidFill>
              </a:rPr>
              <a:t>estaquillado o esquejado consiste en tomar una porción de una planta, ya sea un trozo de tallo, de raíz o una hoja, y conseguir que emita raíces por la base para formar un nuevo ejemplar. </a:t>
            </a:r>
          </a:p>
          <a:p>
            <a:pPr>
              <a:buFont typeface="Arial" pitchFamily="34" charset="0"/>
              <a:buChar char="•"/>
            </a:pPr>
            <a:r>
              <a:rPr lang="es-ES" dirty="0" smtClean="0">
                <a:solidFill>
                  <a:srgbClr val="FFFF00"/>
                </a:solidFill>
              </a:rPr>
              <a:t>La multiplicación mediante esquejes es un sistema sencillo, aunque no todos los esquejes agarran. </a:t>
            </a:r>
          </a:p>
          <a:p>
            <a:pPr>
              <a:buFont typeface="Arial" pitchFamily="34" charset="0"/>
              <a:buChar char="•"/>
            </a:pPr>
            <a:r>
              <a:rPr lang="es-ES" dirty="0" smtClean="0">
                <a:solidFill>
                  <a:srgbClr val="FFFF00"/>
                </a:solidFill>
              </a:rPr>
              <a:t>Los esquejes en Plantas de interior pueden ser:</a:t>
            </a:r>
          </a:p>
          <a:p>
            <a:pPr>
              <a:buFont typeface="Arial" pitchFamily="34" charset="0"/>
              <a:buChar char="•"/>
            </a:pPr>
            <a:r>
              <a:rPr lang="es-ES" b="1" dirty="0" smtClean="0">
                <a:solidFill>
                  <a:srgbClr val="FFFF00"/>
                </a:solidFill>
              </a:rPr>
              <a:t>Esquejes leñosos (duros) </a:t>
            </a:r>
            <a:endParaRPr lang="es-ES" dirty="0" smtClean="0">
              <a:solidFill>
                <a:srgbClr val="FFFF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s-ES" b="1" dirty="0" smtClean="0">
                <a:solidFill>
                  <a:srgbClr val="FFFF00"/>
                </a:solidFill>
              </a:rPr>
              <a:t>Esquejes herbáceos o semileñosos (tiernos)</a:t>
            </a:r>
            <a:r>
              <a:rPr lang="es-ES" dirty="0" smtClean="0">
                <a:solidFill>
                  <a:srgbClr val="FFFF00"/>
                </a:solidFill>
              </a:rPr>
              <a:t> </a:t>
            </a:r>
          </a:p>
          <a:p>
            <a:pPr>
              <a:buFont typeface="Arial" pitchFamily="34" charset="0"/>
              <a:buChar char="•"/>
            </a:pPr>
            <a:r>
              <a:rPr lang="es-ES" b="1" dirty="0" smtClean="0">
                <a:solidFill>
                  <a:srgbClr val="FFFF00"/>
                </a:solidFill>
              </a:rPr>
              <a:t>Esquejes de hoja</a:t>
            </a:r>
            <a:r>
              <a:rPr lang="es-ES" dirty="0" smtClean="0">
                <a:solidFill>
                  <a:srgbClr val="FFFF00"/>
                </a:solidFill>
              </a:rPr>
              <a:t> </a:t>
            </a:r>
          </a:p>
          <a:p>
            <a:endParaRPr lang="es-E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000496" y="1000108"/>
            <a:ext cx="2686040" cy="1143000"/>
          </a:xfrm>
        </p:spPr>
        <p:txBody>
          <a:bodyPr/>
          <a:lstStyle/>
          <a:p>
            <a:r>
              <a:rPr lang="es-ES" dirty="0" smtClean="0">
                <a:solidFill>
                  <a:srgbClr val="FF0000"/>
                </a:solidFill>
              </a:rPr>
              <a:t>La raíz</a:t>
            </a:r>
            <a:endParaRPr lang="es-ES" dirty="0"/>
          </a:p>
        </p:txBody>
      </p:sp>
      <p:pic>
        <p:nvPicPr>
          <p:cNvPr id="4" name="Picture 2" descr="U:\proyecto funcioes vitales\Fotos\partes_de_la_rai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42852"/>
            <a:ext cx="3869290" cy="2599687"/>
          </a:xfrm>
          <a:prstGeom prst="rect">
            <a:avLst/>
          </a:prstGeom>
          <a:noFill/>
        </p:spPr>
      </p:pic>
      <p:pic>
        <p:nvPicPr>
          <p:cNvPr id="5" name="4 Imagen" descr="Botan_raiz1[1]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4976" y="214290"/>
            <a:ext cx="3429024" cy="2678910"/>
          </a:xfrm>
          <a:prstGeom prst="rect">
            <a:avLst/>
          </a:prstGeom>
        </p:spPr>
      </p:pic>
      <p:sp>
        <p:nvSpPr>
          <p:cNvPr id="6" name="5 Rectángulo"/>
          <p:cNvSpPr/>
          <p:nvPr/>
        </p:nvSpPr>
        <p:spPr>
          <a:xfrm>
            <a:off x="142844" y="3286124"/>
            <a:ext cx="885831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 smtClean="0">
                <a:latin typeface="Comic Sans MS" pitchFamily="66" charset="0"/>
              </a:rPr>
              <a:t>La raíz es el órgano subterráneo de la planta que, a diferencia del tallo, casi nunca presenta hojas ni yemas.</a:t>
            </a:r>
          </a:p>
          <a:p>
            <a:r>
              <a:rPr lang="es-ES" dirty="0" smtClean="0">
                <a:latin typeface="Comic Sans MS" pitchFamily="66" charset="0"/>
              </a:rPr>
              <a:t>Posee tres funciones:</a:t>
            </a:r>
          </a:p>
          <a:p>
            <a:r>
              <a:rPr lang="es-ES" dirty="0" smtClean="0">
                <a:latin typeface="Comic Sans MS" pitchFamily="66" charset="0"/>
              </a:rPr>
              <a:t>Realizar una absorción selectiva y transportar hacia el tallo agua y sales minerales, que pasan por un sistema de ósmosis a través de una amplia superficie de pelos radicales, en lo que constituye la savia bruta</a:t>
            </a:r>
          </a:p>
          <a:p>
            <a:r>
              <a:rPr lang="es-ES" dirty="0" smtClean="0">
                <a:latin typeface="Comic Sans MS" pitchFamily="66" charset="0"/>
              </a:rPr>
              <a:t>Fijar la planta al sustrato terrestre, evitando que los agentes del entorno permitan el arrancamiento</a:t>
            </a:r>
          </a:p>
          <a:p>
            <a:r>
              <a:rPr lang="es-ES" dirty="0" smtClean="0">
                <a:latin typeface="Comic Sans MS" pitchFamily="66" charset="0"/>
              </a:rPr>
              <a:t>Acumular sustancias de reserva en sus células, ejemplo de las bulbosas, remolacha, zanahoria, etc.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3" name="4 Marcador de posición de imagen" descr="injerto[1].jpg"/>
          <p:cNvPicPr>
            <a:picLocks noChangeAspect="1"/>
          </p:cNvPicPr>
          <p:nvPr/>
        </p:nvPicPr>
        <p:blipFill>
          <a:blip r:embed="rId2" cstate="print"/>
          <a:srcRect l="6133" r="6133"/>
          <a:stretch>
            <a:fillRect/>
          </a:stretch>
        </p:blipFill>
        <p:spPr>
          <a:xfrm>
            <a:off x="0" y="1"/>
            <a:ext cx="9144000" cy="4714884"/>
          </a:xfrm>
          <a:prstGeom prst="rect">
            <a:avLst/>
          </a:prstGeom>
        </p:spPr>
      </p:pic>
      <p:sp>
        <p:nvSpPr>
          <p:cNvPr id="4" name="3 Rectángulo"/>
          <p:cNvSpPr/>
          <p:nvPr/>
        </p:nvSpPr>
        <p:spPr>
          <a:xfrm>
            <a:off x="2643174" y="4714884"/>
            <a:ext cx="40005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4000" dirty="0" smtClean="0">
                <a:solidFill>
                  <a:srgbClr val="FF0000"/>
                </a:solidFill>
              </a:rPr>
              <a:t>Raíz por injerto</a:t>
            </a:r>
            <a:endParaRPr lang="es-ES" sz="4000" dirty="0">
              <a:solidFill>
                <a:srgbClr val="FF0000"/>
              </a:solidFill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1142976" y="5500702"/>
            <a:ext cx="564357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dirty="0" smtClean="0"/>
              <a:t>Aquí arriba tenemos la preparación de una raíz por injerto </a:t>
            </a:r>
            <a:endParaRPr lang="es-ES" sz="28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4 Marcador de posición de imagen" descr="acodo%20005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4783418"/>
          </a:xfrm>
          <a:prstGeom prst="rect">
            <a:avLst/>
          </a:prstGeom>
        </p:spPr>
      </p:pic>
      <p:sp>
        <p:nvSpPr>
          <p:cNvPr id="5" name="4 Rectángulo"/>
          <p:cNvSpPr/>
          <p:nvPr/>
        </p:nvSpPr>
        <p:spPr>
          <a:xfrm>
            <a:off x="2928926" y="4786322"/>
            <a:ext cx="366478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4000" dirty="0" smtClean="0">
                <a:solidFill>
                  <a:srgbClr val="FF0000"/>
                </a:solidFill>
              </a:rPr>
              <a:t>Raíz por acodo</a:t>
            </a:r>
            <a:endParaRPr lang="es-ES" sz="4000" dirty="0"/>
          </a:p>
        </p:txBody>
      </p:sp>
      <p:sp>
        <p:nvSpPr>
          <p:cNvPr id="6" name="5 Rectángulo"/>
          <p:cNvSpPr/>
          <p:nvPr/>
        </p:nvSpPr>
        <p:spPr>
          <a:xfrm>
            <a:off x="0" y="5572140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200" dirty="0" smtClean="0"/>
              <a:t>En esta imagen de arriba tenemos una pequeña ayuda para entender como es una </a:t>
            </a:r>
            <a:r>
              <a:rPr lang="es-ES" sz="3200" dirty="0" err="1" smtClean="0"/>
              <a:t>raiz</a:t>
            </a:r>
            <a:r>
              <a:rPr lang="es-ES" sz="3200" dirty="0" smtClean="0"/>
              <a:t> por acodo</a:t>
            </a:r>
            <a:endParaRPr lang="es-ES" sz="3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2910" y="714356"/>
            <a:ext cx="7470648" cy="5572164"/>
          </a:xfrm>
        </p:spPr>
        <p:txBody>
          <a:bodyPr>
            <a:normAutofit fontScale="90000"/>
          </a:bodyPr>
          <a:lstStyle/>
          <a:p>
            <a:r>
              <a:rPr lang="es-ES" sz="4400" dirty="0" smtClean="0">
                <a:solidFill>
                  <a:srgbClr val="00B0F0"/>
                </a:solidFill>
                <a:latin typeface="Brush Script MT" pitchFamily="66" charset="0"/>
              </a:rPr>
              <a:t>INDICE:</a:t>
            </a:r>
            <a:r>
              <a:rPr lang="es-ES" sz="3200" dirty="0" smtClean="0">
                <a:latin typeface="Brush Script MT" pitchFamily="66" charset="0"/>
              </a:rPr>
              <a:t/>
            </a:r>
            <a:br>
              <a:rPr lang="es-ES" sz="3200" dirty="0" smtClean="0">
                <a:latin typeface="Brush Script MT" pitchFamily="66" charset="0"/>
              </a:rPr>
            </a:br>
            <a:r>
              <a:rPr lang="es-ES" sz="3200" dirty="0" smtClean="0">
                <a:latin typeface="Brush Script MT" pitchFamily="66" charset="0"/>
              </a:rPr>
              <a:t> </a:t>
            </a:r>
            <a:r>
              <a:rPr lang="es-ES" sz="3200" dirty="0" smtClean="0">
                <a:solidFill>
                  <a:srgbClr val="00B0F0"/>
                </a:solidFill>
                <a:latin typeface="Brush Script MT" pitchFamily="66" charset="0"/>
              </a:rPr>
              <a:t>1.</a:t>
            </a:r>
            <a:r>
              <a:rPr lang="es-ES" sz="3200" dirty="0" smtClean="0">
                <a:latin typeface="Brush Script MT" pitchFamily="66" charset="0"/>
              </a:rPr>
              <a:t>Bulbo</a:t>
            </a:r>
            <a:br>
              <a:rPr lang="es-ES" sz="3200" dirty="0" smtClean="0">
                <a:latin typeface="Brush Script MT" pitchFamily="66" charset="0"/>
              </a:rPr>
            </a:br>
            <a:r>
              <a:rPr lang="es-ES" sz="3200" dirty="0" smtClean="0">
                <a:solidFill>
                  <a:srgbClr val="00B0F0"/>
                </a:solidFill>
                <a:latin typeface="Brush Script MT" pitchFamily="66" charset="0"/>
              </a:rPr>
              <a:t>2.</a:t>
            </a:r>
            <a:r>
              <a:rPr lang="es-ES" sz="3200" dirty="0" smtClean="0">
                <a:latin typeface="Brush Script MT" pitchFamily="66" charset="0"/>
              </a:rPr>
              <a:t>Bulbillo</a:t>
            </a:r>
            <a:br>
              <a:rPr lang="es-ES" sz="3200" dirty="0" smtClean="0">
                <a:latin typeface="Brush Script MT" pitchFamily="66" charset="0"/>
              </a:rPr>
            </a:br>
            <a:r>
              <a:rPr lang="es-ES" sz="3200" dirty="0" smtClean="0">
                <a:solidFill>
                  <a:srgbClr val="00B0F0"/>
                </a:solidFill>
                <a:latin typeface="Brush Script MT" pitchFamily="66" charset="0"/>
              </a:rPr>
              <a:t>3.</a:t>
            </a:r>
            <a:r>
              <a:rPr lang="es-ES" sz="3200" dirty="0" smtClean="0">
                <a:latin typeface="Brush Script MT" pitchFamily="66" charset="0"/>
              </a:rPr>
              <a:t>Tuberculo</a:t>
            </a:r>
            <a:br>
              <a:rPr lang="es-ES" sz="3200" dirty="0" smtClean="0">
                <a:latin typeface="Brush Script MT" pitchFamily="66" charset="0"/>
              </a:rPr>
            </a:br>
            <a:r>
              <a:rPr lang="es-ES" sz="3200" dirty="0" smtClean="0">
                <a:solidFill>
                  <a:srgbClr val="00B0F0"/>
                </a:solidFill>
                <a:latin typeface="Brush Script MT" pitchFamily="66" charset="0"/>
              </a:rPr>
              <a:t>4.</a:t>
            </a:r>
            <a:r>
              <a:rPr lang="es-ES" sz="3200" dirty="0" smtClean="0">
                <a:latin typeface="Brush Script MT" pitchFamily="66" charset="0"/>
              </a:rPr>
              <a:t>Estolón</a:t>
            </a:r>
            <a:br>
              <a:rPr lang="es-ES" sz="3200" dirty="0" smtClean="0">
                <a:latin typeface="Brush Script MT" pitchFamily="66" charset="0"/>
              </a:rPr>
            </a:br>
            <a:r>
              <a:rPr lang="es-ES" sz="3200" dirty="0" smtClean="0">
                <a:solidFill>
                  <a:srgbClr val="00B0F0"/>
                </a:solidFill>
                <a:latin typeface="Brush Script MT" pitchFamily="66" charset="0"/>
              </a:rPr>
              <a:t>5.</a:t>
            </a:r>
            <a:r>
              <a:rPr lang="es-ES" sz="3200" dirty="0" smtClean="0">
                <a:latin typeface="Brush Script MT" pitchFamily="66" charset="0"/>
              </a:rPr>
              <a:t>Entre Nudo</a:t>
            </a:r>
            <a:br>
              <a:rPr lang="es-ES" sz="3200" dirty="0" smtClean="0">
                <a:latin typeface="Brush Script MT" pitchFamily="66" charset="0"/>
              </a:rPr>
            </a:br>
            <a:r>
              <a:rPr lang="es-ES" sz="3200" dirty="0" smtClean="0">
                <a:solidFill>
                  <a:srgbClr val="00B0F0"/>
                </a:solidFill>
                <a:latin typeface="Brush Script MT" pitchFamily="66" charset="0"/>
              </a:rPr>
              <a:t>6.</a:t>
            </a:r>
            <a:r>
              <a:rPr lang="es-ES" sz="3200" dirty="0" smtClean="0">
                <a:latin typeface="Brush Script MT" pitchFamily="66" charset="0"/>
              </a:rPr>
              <a:t>Rizoma</a:t>
            </a:r>
            <a:br>
              <a:rPr lang="es-ES" sz="3200" dirty="0" smtClean="0">
                <a:latin typeface="Brush Script MT" pitchFamily="66" charset="0"/>
              </a:rPr>
            </a:br>
            <a:r>
              <a:rPr lang="es-ES" sz="3200" dirty="0" smtClean="0">
                <a:solidFill>
                  <a:srgbClr val="00B0F0"/>
                </a:solidFill>
                <a:latin typeface="Brush Script MT" pitchFamily="66" charset="0"/>
              </a:rPr>
              <a:t>7.</a:t>
            </a:r>
            <a:r>
              <a:rPr lang="es-ES" sz="3200" dirty="0" smtClean="0">
                <a:latin typeface="Brush Script MT" pitchFamily="66" charset="0"/>
              </a:rPr>
              <a:t>Estaca</a:t>
            </a:r>
            <a:br>
              <a:rPr lang="es-ES" sz="3200" dirty="0" smtClean="0">
                <a:latin typeface="Brush Script MT" pitchFamily="66" charset="0"/>
              </a:rPr>
            </a:br>
            <a:r>
              <a:rPr lang="es-ES" sz="3200" dirty="0" smtClean="0">
                <a:solidFill>
                  <a:srgbClr val="00B0F0"/>
                </a:solidFill>
                <a:latin typeface="Brush Script MT" pitchFamily="66" charset="0"/>
              </a:rPr>
              <a:t>8.</a:t>
            </a:r>
            <a:r>
              <a:rPr lang="es-ES" sz="3200" dirty="0" smtClean="0">
                <a:latin typeface="Brush Script MT" pitchFamily="66" charset="0"/>
              </a:rPr>
              <a:t>Raíz</a:t>
            </a:r>
            <a:br>
              <a:rPr lang="es-ES" sz="3200" dirty="0" smtClean="0">
                <a:latin typeface="Brush Script MT" pitchFamily="66" charset="0"/>
              </a:rPr>
            </a:br>
            <a:r>
              <a:rPr lang="es-ES" sz="3200" dirty="0" smtClean="0">
                <a:latin typeface="Brush Script MT" pitchFamily="66" charset="0"/>
              </a:rPr>
              <a:t> </a:t>
            </a:r>
            <a:r>
              <a:rPr lang="es-ES" sz="3200" dirty="0" smtClean="0">
                <a:solidFill>
                  <a:srgbClr val="00B0F0"/>
                </a:solidFill>
                <a:latin typeface="Brush Script MT" pitchFamily="66" charset="0"/>
              </a:rPr>
              <a:t>9.</a:t>
            </a:r>
            <a:r>
              <a:rPr lang="es-ES" sz="3200" dirty="0" smtClean="0">
                <a:latin typeface="Brush Script MT" pitchFamily="66" charset="0"/>
              </a:rPr>
              <a:t>Acodo</a:t>
            </a:r>
            <a:br>
              <a:rPr lang="es-ES" sz="3200" dirty="0" smtClean="0">
                <a:latin typeface="Brush Script MT" pitchFamily="66" charset="0"/>
              </a:rPr>
            </a:br>
            <a:r>
              <a:rPr lang="es-ES" sz="3200" dirty="0" smtClean="0">
                <a:solidFill>
                  <a:srgbClr val="00B0F0"/>
                </a:solidFill>
                <a:latin typeface="Brush Script MT" pitchFamily="66" charset="0"/>
              </a:rPr>
              <a:t>10.</a:t>
            </a:r>
            <a:r>
              <a:rPr lang="es-ES" sz="3200" dirty="0" smtClean="0">
                <a:latin typeface="Brush Script MT" pitchFamily="66" charset="0"/>
              </a:rPr>
              <a:t>Ingerto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428604"/>
            <a:ext cx="7613524" cy="4786346"/>
          </a:xfrm>
        </p:spPr>
        <p:txBody>
          <a:bodyPr>
            <a:normAutofit fontScale="90000"/>
          </a:bodyPr>
          <a:lstStyle/>
          <a:p>
            <a:pPr marL="914400" indent="-914400"/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>
                <a:solidFill>
                  <a:srgbClr val="FF0000"/>
                </a:solidFill>
              </a:rPr>
              <a:t>Multiplicación Vegetativa: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sz="3200" dirty="0" smtClean="0"/>
              <a:t>	1.Se pueden reproducir sin intervención  de células sexuales.</a:t>
            </a:r>
            <a:br>
              <a:rPr lang="es-ES" sz="3200" dirty="0" smtClean="0"/>
            </a:br>
            <a:r>
              <a:rPr lang="es-ES" sz="3200" dirty="0" smtClean="0"/>
              <a:t>          2.La multiplicación vegetativa se puede reproducir natural o debida a la acción del ser humano.</a:t>
            </a:r>
            <a:endParaRPr lang="es-E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2844" y="1000108"/>
            <a:ext cx="8215370" cy="4286248"/>
          </a:xfrm>
        </p:spPr>
        <p:txBody>
          <a:bodyPr>
            <a:normAutofit/>
          </a:bodyPr>
          <a:lstStyle/>
          <a:p>
            <a:r>
              <a:rPr lang="es-ES" dirty="0" smtClean="0">
                <a:solidFill>
                  <a:srgbClr val="00B0F0"/>
                </a:solidFill>
                <a:latin typeface="Brush Script MT" pitchFamily="66" charset="0"/>
              </a:rPr>
              <a:t>Bulbo: </a:t>
            </a:r>
            <a:r>
              <a:rPr lang="es-ES" dirty="0" smtClean="0">
                <a:latin typeface="Brush Script MT" pitchFamily="66" charset="0"/>
              </a:rPr>
              <a:t>Estos aparecen en los ajos o puerros, se forman alrededor de estas para que puedan dar origen a otras plantas.</a:t>
            </a:r>
            <a:br>
              <a:rPr lang="es-ES" dirty="0" smtClean="0">
                <a:latin typeface="Brush Script MT" pitchFamily="66" charset="0"/>
              </a:rPr>
            </a:br>
            <a:endParaRPr lang="es-ES" dirty="0">
              <a:latin typeface="Brush Script MT" pitchFamily="66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1500174"/>
            <a:ext cx="7470648" cy="3286148"/>
          </a:xfrm>
        </p:spPr>
        <p:txBody>
          <a:bodyPr>
            <a:normAutofit/>
          </a:bodyPr>
          <a:lstStyle/>
          <a:p>
            <a:r>
              <a:rPr lang="es-ES" dirty="0" smtClean="0">
                <a:solidFill>
                  <a:srgbClr val="00B0F0"/>
                </a:solidFill>
                <a:latin typeface="Brush Script MT" pitchFamily="66" charset="0"/>
              </a:rPr>
              <a:t>Bulbillo: </a:t>
            </a:r>
            <a:r>
              <a:rPr lang="es-ES" dirty="0" smtClean="0">
                <a:latin typeface="Brush Script MT" pitchFamily="66" charset="0"/>
              </a:rPr>
              <a:t>Tallo subterráneo de algunos vegetales como la cebolla o ajos que tiene forma redondeada.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928670"/>
            <a:ext cx="7470648" cy="3571892"/>
          </a:xfrm>
        </p:spPr>
        <p:txBody>
          <a:bodyPr>
            <a:normAutofit fontScale="90000"/>
          </a:bodyPr>
          <a:lstStyle/>
          <a:p>
            <a:r>
              <a:rPr lang="es-ES" dirty="0" smtClean="0">
                <a:solidFill>
                  <a:srgbClr val="00B0F0"/>
                </a:solidFill>
                <a:latin typeface="Brush Script MT" pitchFamily="66" charset="0"/>
              </a:rPr>
              <a:t>Tubérculo :</a:t>
            </a:r>
            <a:r>
              <a:rPr lang="es-ES" dirty="0" smtClean="0">
                <a:latin typeface="Brush Script MT" pitchFamily="66" charset="0"/>
              </a:rPr>
              <a:t>Los tubérculos de la patata son tallos subterráneos que presentan una yemas (también llamadas ojos de la patata) que de las cuales pueden dar lugar a otra patata.</a:t>
            </a:r>
            <a:br>
              <a:rPr lang="es-ES" dirty="0" smtClean="0">
                <a:latin typeface="Brush Script MT" pitchFamily="66" charset="0"/>
              </a:rPr>
            </a:br>
            <a:endParaRPr lang="es-ES" dirty="0">
              <a:latin typeface="Brush Script MT" pitchFamily="66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85786" y="571480"/>
            <a:ext cx="7470648" cy="5857916"/>
          </a:xfrm>
        </p:spPr>
        <p:txBody>
          <a:bodyPr>
            <a:noAutofit/>
          </a:bodyPr>
          <a:lstStyle/>
          <a:p>
            <a:r>
              <a:rPr lang="es-ES" sz="4400" dirty="0" smtClean="0">
                <a:solidFill>
                  <a:srgbClr val="00B0F0"/>
                </a:solidFill>
                <a:latin typeface="Brush Script MT" pitchFamily="66" charset="0"/>
              </a:rPr>
              <a:t>CURIOSIDADES:</a:t>
            </a:r>
            <a:r>
              <a:rPr lang="es-ES" sz="4400" dirty="0" smtClean="0">
                <a:latin typeface="Brush Script MT" pitchFamily="66" charset="0"/>
              </a:rPr>
              <a:t/>
            </a:r>
            <a:br>
              <a:rPr lang="es-ES" sz="4400" dirty="0" smtClean="0">
                <a:latin typeface="Brush Script MT" pitchFamily="66" charset="0"/>
              </a:rPr>
            </a:br>
            <a:r>
              <a:rPr lang="es-ES" sz="4400" b="1" dirty="0" smtClean="0">
                <a:latin typeface="Brush Script MT" pitchFamily="66" charset="0"/>
              </a:rPr>
              <a:t>-En las culturas andinas, el tiempo se </a:t>
            </a:r>
            <a:r>
              <a:rPr lang="es-ES" sz="4400" b="1" dirty="0" smtClean="0">
                <a:latin typeface="Brush Script MT" pitchFamily="66" charset="0"/>
              </a:rPr>
              <a:t>medía, </a:t>
            </a:r>
            <a:r>
              <a:rPr lang="es-ES" sz="4400" b="1" dirty="0" smtClean="0">
                <a:latin typeface="Brush Script MT" pitchFamily="66" charset="0"/>
              </a:rPr>
              <a:t>por el que era necesario para cocinar las patatas</a:t>
            </a:r>
            <a:r>
              <a:rPr lang="es-ES" sz="4400" dirty="0" smtClean="0">
                <a:latin typeface="Brush Script MT" pitchFamily="66" charset="0"/>
              </a:rPr>
              <a:t/>
            </a:r>
            <a:br>
              <a:rPr lang="es-ES" sz="4400" dirty="0" smtClean="0">
                <a:latin typeface="Brush Script MT" pitchFamily="66" charset="0"/>
              </a:rPr>
            </a:br>
            <a:r>
              <a:rPr lang="es-ES" sz="4400" b="1" dirty="0" smtClean="0">
                <a:latin typeface="Brush Script MT" pitchFamily="66" charset="0"/>
              </a:rPr>
              <a:t>La palabra 'patata' proviene del término </a:t>
            </a:r>
            <a:r>
              <a:rPr lang="es-ES" sz="4400" dirty="0" smtClean="0">
                <a:latin typeface="Brush Script MT" pitchFamily="66" charset="0"/>
              </a:rPr>
              <a:t/>
            </a:r>
            <a:br>
              <a:rPr lang="es-ES" sz="4400" dirty="0" smtClean="0">
                <a:latin typeface="Brush Script MT" pitchFamily="66" charset="0"/>
              </a:rPr>
            </a:br>
            <a:r>
              <a:rPr lang="es-ES" sz="4400" b="1" dirty="0" smtClean="0">
                <a:latin typeface="Brush Script MT" pitchFamily="66" charset="0"/>
              </a:rPr>
              <a:t> </a:t>
            </a:r>
            <a:r>
              <a:rPr lang="es-ES" sz="4400" b="1" dirty="0" smtClean="0">
                <a:solidFill>
                  <a:srgbClr val="FF0000"/>
                </a:solidFill>
                <a:latin typeface="Brush Script MT" pitchFamily="66" charset="0"/>
              </a:rPr>
              <a:t>'</a:t>
            </a:r>
            <a:r>
              <a:rPr lang="es-ES" sz="4400" b="1" dirty="0" err="1" smtClean="0">
                <a:solidFill>
                  <a:srgbClr val="FF0000"/>
                </a:solidFill>
                <a:latin typeface="Brush Script MT" pitchFamily="66" charset="0"/>
              </a:rPr>
              <a:t>potatal</a:t>
            </a:r>
            <a:r>
              <a:rPr lang="es-ES" sz="4400" b="1" dirty="0" smtClean="0">
                <a:solidFill>
                  <a:srgbClr val="FF0000"/>
                </a:solidFill>
                <a:latin typeface="Brush Script MT" pitchFamily="66" charset="0"/>
              </a:rPr>
              <a:t>‘</a:t>
            </a:r>
            <a:r>
              <a:rPr lang="es-ES" sz="4400" b="1" dirty="0" smtClean="0">
                <a:latin typeface="Brush Script MT" pitchFamily="66" charset="0"/>
              </a:rPr>
              <a:t>.</a:t>
            </a:r>
            <a:r>
              <a:rPr lang="es-ES" sz="4400" b="1" dirty="0" smtClean="0">
                <a:solidFill>
                  <a:srgbClr val="FF0000"/>
                </a:solidFill>
                <a:latin typeface="Brush Script MT" pitchFamily="66" charset="0"/>
              </a:rPr>
              <a:t> </a:t>
            </a:r>
            <a:r>
              <a:rPr lang="es-ES" sz="4400" b="1" dirty="0" smtClean="0">
                <a:latin typeface="Brush Script MT" pitchFamily="66" charset="0"/>
              </a:rPr>
              <a:t>El 85% de la planta de la patata es comestible.</a:t>
            </a:r>
            <a:r>
              <a:rPr lang="es-ES" sz="4400" dirty="0" smtClean="0">
                <a:latin typeface="Brush Script MT" pitchFamily="66" charset="0"/>
              </a:rPr>
              <a:t/>
            </a:r>
            <a:br>
              <a:rPr lang="es-ES" sz="4400" dirty="0" smtClean="0">
                <a:latin typeface="Brush Script MT" pitchFamily="66" charset="0"/>
              </a:rPr>
            </a:br>
            <a:r>
              <a:rPr lang="es-ES" sz="3200" dirty="0" smtClean="0">
                <a:latin typeface="Brush Script MT" pitchFamily="66" charset="0"/>
              </a:rPr>
              <a:t/>
            </a:r>
            <a:br>
              <a:rPr lang="es-ES" sz="3200" dirty="0" smtClean="0">
                <a:latin typeface="Brush Script MT" pitchFamily="66" charset="0"/>
              </a:rPr>
            </a:br>
            <a:r>
              <a:rPr lang="es-ES" sz="3200" dirty="0" smtClean="0">
                <a:latin typeface="Brush Script MT" pitchFamily="66" charset="0"/>
              </a:rPr>
              <a:t/>
            </a:r>
            <a:br>
              <a:rPr lang="es-ES" sz="3200" dirty="0" smtClean="0">
                <a:latin typeface="Brush Script MT" pitchFamily="66" charset="0"/>
              </a:rPr>
            </a:br>
            <a:r>
              <a:rPr lang="es-ES" sz="2400" dirty="0" smtClean="0">
                <a:latin typeface="Brush Script MT" pitchFamily="66" charset="0"/>
              </a:rPr>
              <a:t/>
            </a:r>
            <a:br>
              <a:rPr lang="es-ES" sz="2400" dirty="0" smtClean="0">
                <a:latin typeface="Brush Script MT" pitchFamily="66" charset="0"/>
              </a:rPr>
            </a:br>
            <a:r>
              <a:rPr lang="es-ES" sz="2400" dirty="0" smtClean="0">
                <a:latin typeface="Brush Script MT" pitchFamily="66" charset="0"/>
              </a:rPr>
              <a:t/>
            </a:r>
            <a:br>
              <a:rPr lang="es-ES" sz="2400" dirty="0" smtClean="0">
                <a:latin typeface="Brush Script MT" pitchFamily="66" charset="0"/>
              </a:rPr>
            </a:br>
            <a:endParaRPr lang="es-ES" sz="2400" dirty="0">
              <a:latin typeface="Brush Script MT" pitchFamily="66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357166"/>
            <a:ext cx="7470648" cy="2857520"/>
          </a:xfrm>
        </p:spPr>
        <p:txBody>
          <a:bodyPr>
            <a:normAutofit fontScale="90000"/>
          </a:bodyPr>
          <a:lstStyle/>
          <a:p>
            <a:r>
              <a:rPr lang="es-ES" sz="4000" dirty="0" smtClean="0">
                <a:latin typeface="Brush Script MT" pitchFamily="66" charset="0"/>
              </a:rPr>
              <a:t>-</a:t>
            </a:r>
            <a:r>
              <a:rPr lang="es-ES" sz="4000" b="1" dirty="0" smtClean="0">
                <a:latin typeface="Brush Script MT" pitchFamily="66" charset="0"/>
              </a:rPr>
              <a:t>No </a:t>
            </a:r>
            <a:r>
              <a:rPr lang="es-ES" sz="4000" b="1" dirty="0" smtClean="0">
                <a:latin typeface="Brush Script MT" pitchFamily="66" charset="0"/>
              </a:rPr>
              <a:t>se deben dar patatas a los caballos. Son tóxicas para ellos.</a:t>
            </a:r>
            <a:r>
              <a:rPr lang="es-ES" sz="4000" dirty="0" smtClean="0">
                <a:latin typeface="Brush Script MT" pitchFamily="66" charset="0"/>
              </a:rPr>
              <a:t/>
            </a:r>
            <a:br>
              <a:rPr lang="es-ES" sz="4000" dirty="0" smtClean="0">
                <a:latin typeface="Brush Script MT" pitchFamily="66" charset="0"/>
              </a:rPr>
            </a:br>
            <a:r>
              <a:rPr lang="es-ES" sz="4000" dirty="0" smtClean="0">
                <a:latin typeface="Brush Script MT" pitchFamily="66" charset="0"/>
              </a:rPr>
              <a:t>-</a:t>
            </a:r>
            <a:r>
              <a:rPr lang="es-ES" sz="4000" b="1" dirty="0" smtClean="0">
                <a:latin typeface="Brush Script MT" pitchFamily="66" charset="0"/>
              </a:rPr>
              <a:t>Existe </a:t>
            </a:r>
            <a:r>
              <a:rPr lang="es-ES" sz="4000" b="1" dirty="0" smtClean="0">
                <a:latin typeface="Brush Script MT" pitchFamily="66" charset="0"/>
              </a:rPr>
              <a:t>un Museo de la Patata en Albuquerque (Estados Unidos).</a:t>
            </a:r>
            <a:r>
              <a:rPr lang="es-ES" sz="4800" dirty="0" smtClean="0">
                <a:latin typeface="Brush Script MT" pitchFamily="66" charset="0"/>
              </a:rPr>
              <a:t/>
            </a:r>
            <a:br>
              <a:rPr lang="es-ES" sz="4800" dirty="0" smtClean="0">
                <a:latin typeface="Brush Script MT" pitchFamily="66" charset="0"/>
              </a:rPr>
            </a:br>
            <a:endParaRPr lang="es-E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5 Imagen" descr="asex[1]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1538" y="-7358138"/>
            <a:ext cx="5714935" cy="4286256"/>
          </a:xfrm>
          <a:prstGeom prst="rect">
            <a:avLst/>
          </a:prstGeom>
        </p:spPr>
      </p:pic>
      <p:sp>
        <p:nvSpPr>
          <p:cNvPr id="4" name="3 Rectángulo"/>
          <p:cNvSpPr/>
          <p:nvPr/>
        </p:nvSpPr>
        <p:spPr>
          <a:xfrm>
            <a:off x="714348" y="357166"/>
            <a:ext cx="7429504" cy="6217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b="1" dirty="0" smtClean="0">
                <a:solidFill>
                  <a:srgbClr val="00B0F0"/>
                </a:solidFill>
                <a:latin typeface="Adobe Caslon Pro Bold" pitchFamily="18" charset="0"/>
              </a:rPr>
              <a:t>Ventajas e inconvenientes de la reproducción asexual</a:t>
            </a:r>
          </a:p>
          <a:p>
            <a:r>
              <a:rPr lang="es-ES" dirty="0" smtClean="0">
                <a:latin typeface="Adobe Caslon Pro Bold" pitchFamily="18" charset="0"/>
              </a:rPr>
              <a:t>Entre las ventajas biológicas que conlleva están su rapidez de división y su simplicidad, pues no tienen que producir células sexuales, ni tienen que gastar energía en las operaciones previas a la fecundación. De esta forma un individuo aislado puede dar lugar a un gran número de descendientes, por medios como la formación asexual de esporas, la fisión transversal, o la gemación; facilitándose la colonización rápida de nuevos territorios. Así, algunos organismos se reproducen asexualmente cuando las condiciones ambientales son favorables, mientras que lo hace sexualmente cuando son adversas.</a:t>
            </a:r>
          </a:p>
          <a:p>
            <a:r>
              <a:rPr lang="es-ES" dirty="0" smtClean="0">
                <a:latin typeface="Adobe Caslon Pro Bold" pitchFamily="18" charset="0"/>
              </a:rPr>
              <a:t>En cambio, presenta la gran desventaja de producir una descendencia sin </a:t>
            </a:r>
            <a:r>
              <a:rPr lang="es-ES" dirty="0" smtClean="0">
                <a:latin typeface="Adobe Caslon Pro Bold" pitchFamily="18" charset="0"/>
                <a:hlinkClick r:id="rId3" tooltip="Variabilidad genética"/>
              </a:rPr>
              <a:t>variabilidad </a:t>
            </a:r>
            <a:r>
              <a:rPr lang="es-ES" u="sng" dirty="0" smtClean="0">
                <a:latin typeface="Adobe Caslon Pro Bold" pitchFamily="18" charset="0"/>
                <a:hlinkClick r:id="rId3" tooltip="Variabilidad genética"/>
              </a:rPr>
              <a:t>genética</a:t>
            </a:r>
            <a:r>
              <a:rPr lang="es-ES" dirty="0" smtClean="0">
                <a:latin typeface="Adobe Caslon Pro Bold" pitchFamily="18" charset="0"/>
              </a:rPr>
              <a:t>, clónica, al ser todos </a:t>
            </a:r>
            <a:r>
              <a:rPr lang="es-ES" dirty="0" smtClean="0">
                <a:latin typeface="Adobe Caslon Pro Bold" pitchFamily="18" charset="0"/>
                <a:hlinkClick r:id="rId4" tooltip="Genotipo"/>
              </a:rPr>
              <a:t>genotípicamente</a:t>
            </a:r>
            <a:r>
              <a:rPr lang="es-ES" dirty="0" smtClean="0">
                <a:latin typeface="Adobe Caslon Pro Bold" pitchFamily="18" charset="0"/>
              </a:rPr>
              <a:t> equivalentes a su parental y entre sí. La </a:t>
            </a:r>
            <a:r>
              <a:rPr lang="es-ES" u="sng" dirty="0" smtClean="0">
                <a:latin typeface="Adobe Caslon Pro Bold" pitchFamily="18" charset="0"/>
                <a:hlinkClick r:id="rId5" tooltip="Selección natural"/>
              </a:rPr>
              <a:t>selección</a:t>
            </a:r>
            <a:r>
              <a:rPr lang="es-ES" dirty="0" smtClean="0">
                <a:latin typeface="Adobe Caslon Pro Bold" pitchFamily="18" charset="0"/>
                <a:hlinkClick r:id="rId5" tooltip="Selección natural"/>
              </a:rPr>
              <a:t> natural</a:t>
            </a:r>
            <a:r>
              <a:rPr lang="es-ES" dirty="0" smtClean="0">
                <a:latin typeface="Adobe Caslon Pro Bold" pitchFamily="18" charset="0"/>
              </a:rPr>
              <a:t> no puede "elegir" los individuos mejor adaptados (ya que todos lo están por igual) y estos individuos clónicos puede que no logren sobrevivir a un medio que cambie de modo hostil, pues no poseen la </a:t>
            </a:r>
            <a:r>
              <a:rPr lang="es-ES" b="1" dirty="0" smtClean="0">
                <a:latin typeface="Adobe Caslon Pro Bold" pitchFamily="18" charset="0"/>
              </a:rPr>
              <a:t>información genética</a:t>
            </a:r>
            <a:r>
              <a:rPr lang="es-ES" dirty="0" smtClean="0">
                <a:latin typeface="Adobe Caslon Pro Bold" pitchFamily="18" charset="0"/>
              </a:rPr>
              <a:t> necesaria para adaptarse a este cambio. Por lo tanto esa especie podría desaparecer, salvo que haya algún individuo portador de una combinación genética que le permita adaptarse al nuevo medio.</a:t>
            </a:r>
          </a:p>
          <a:p>
            <a:r>
              <a:rPr lang="es-ES" dirty="0" smtClean="0"/>
              <a:t> </a:t>
            </a:r>
            <a:endParaRPr lang="es-E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écnico">
  <a:themeElements>
    <a:clrScheme name="Técnico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écnico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écnic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98</TotalTime>
  <Words>531</Words>
  <Application>Microsoft Office PowerPoint</Application>
  <PresentationFormat>Presentación en pantalla (4:3)</PresentationFormat>
  <Paragraphs>40</Paragraphs>
  <Slides>15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16" baseType="lpstr">
      <vt:lpstr>Técnico</vt:lpstr>
      <vt:lpstr>Multiplicación Vegetativa:</vt:lpstr>
      <vt:lpstr>INDICE:  1.Bulbo 2.Bulbillo 3.Tuberculo 4.Estolón 5.Entre Nudo 6.Rizoma 7.Estaca 8.Raíz  9.Acodo 10.Ingerto </vt:lpstr>
      <vt:lpstr>   Multiplicación Vegetativa:  1.Se pueden reproducir sin intervención  de células sexuales.           2.La multiplicación vegetativa se puede reproducir natural o debida a la acción del ser humano.</vt:lpstr>
      <vt:lpstr>Bulbo: Estos aparecen en los ajos o puerros, se forman alrededor de estas para que puedan dar origen a otras plantas. </vt:lpstr>
      <vt:lpstr>Bulbillo: Tallo subterráneo de algunos vegetales como la cebolla o ajos que tiene forma redondeada. </vt:lpstr>
      <vt:lpstr>Tubérculo :Los tubérculos de la patata son tallos subterráneos que presentan una yemas (también llamadas ojos de la patata) que de las cuales pueden dar lugar a otra patata. </vt:lpstr>
      <vt:lpstr>CURIOSIDADES: -En las culturas andinas, el tiempo se medía, por el que era necesario para cocinar las patatas La palabra 'patata' proviene del término   'potatal‘. El 85% de la planta de la patata es comestible.     </vt:lpstr>
      <vt:lpstr>-No se deben dar patatas a los caballos. Son tóxicas para ellos. -Existe un Museo de la Patata en Albuquerque (Estados Unidos). </vt:lpstr>
      <vt:lpstr>Diapositiva 9</vt:lpstr>
      <vt:lpstr>Diapositiva 10</vt:lpstr>
      <vt:lpstr>Entre-Nudo</vt:lpstr>
      <vt:lpstr>Estaca:</vt:lpstr>
      <vt:lpstr>La raíz</vt:lpstr>
      <vt:lpstr>Diapositiva 14</vt:lpstr>
      <vt:lpstr>Diapositiva 15</vt:lpstr>
    </vt:vector>
  </TitlesOfParts>
  <Company>Corazonistas Alsasua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Multiplicación Vegetativa:</dc:title>
  <dc:creator>jsao'roque</dc:creator>
  <cp:lastModifiedBy>jsao'roque</cp:lastModifiedBy>
  <cp:revision>14</cp:revision>
  <dcterms:created xsi:type="dcterms:W3CDTF">2010-05-04T07:37:59Z</dcterms:created>
  <dcterms:modified xsi:type="dcterms:W3CDTF">2010-05-26T07:40:17Z</dcterms:modified>
</cp:coreProperties>
</file>